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XmNaecZDrSwybd5rdCmOg4l4v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626" y="0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</a:rPr>
              <a:pPr algn="r"/>
              <a:t>‹#›</a:t>
            </a:fld>
            <a:endParaRPr lang="en-GB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1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86" name="Google Shape;86;p1:notes"/>
          <p:cNvSpPr txBox="1"/>
          <p:nvPr/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1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2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01" name="Google Shape;101;p2:notes"/>
          <p:cNvSpPr txBox="1"/>
          <p:nvPr/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2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>
            <a:spLocks noGrp="1"/>
          </p:cNvSpPr>
          <p:nvPr>
            <p:ph type="sldNum" idx="12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20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290" name="Google Shape;290;p20:notes"/>
          <p:cNvSpPr txBox="1"/>
          <p:nvPr/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20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20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3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39" name="Google Shape;139;p3:notes"/>
          <p:cNvSpPr txBox="1"/>
          <p:nvPr/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3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sldNum" idx="12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5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57" name="Google Shape;157;p5:notes"/>
          <p:cNvSpPr txBox="1"/>
          <p:nvPr/>
        </p:nvSpPr>
        <p:spPr>
          <a:xfrm>
            <a:off x="3814626" y="9370947"/>
            <a:ext cx="2919565" cy="4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b" anchorCtr="0">
            <a:noAutofit/>
          </a:bodyPr>
          <a:lstStyle/>
          <a:p>
            <a:pPr algn="r"/>
            <a:fld id="{00000000-1234-1234-1234-123412341234}" type="slidenum">
              <a:rPr lang="en-GB" sz="1200">
                <a:solidFill>
                  <a:schemeClr val="dk1"/>
                </a:solidFill>
              </a:rPr>
              <a:pPr algn="r"/>
              <a:t>5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spcFirstLastPara="1" wrap="square" lIns="90739" tIns="45357" rIns="90739" bIns="45357" anchor="t" anchorCtr="0">
            <a:noAutofit/>
          </a:bodyPr>
          <a:lstStyle/>
          <a:p>
            <a:pPr marL="0" indent="0">
              <a:spcBef>
                <a:spcPts val="357"/>
              </a:spcBef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583" y="-15358"/>
            <a:ext cx="9214119" cy="687335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91" name="Google Shape;91;p1"/>
          <p:cNvGrpSpPr/>
          <p:nvPr/>
        </p:nvGrpSpPr>
        <p:grpSpPr>
          <a:xfrm>
            <a:off x="3766430" y="4221088"/>
            <a:ext cx="1611139" cy="1987203"/>
            <a:chOff x="4252347" y="2820740"/>
            <a:chExt cx="1008512" cy="1295893"/>
          </a:xfrm>
        </p:grpSpPr>
        <p:sp>
          <p:nvSpPr>
            <p:cNvPr id="92" name="Google Shape;92;p1"/>
            <p:cNvSpPr/>
            <p:nvPr/>
          </p:nvSpPr>
          <p:spPr>
            <a:xfrm>
              <a:off x="4285753" y="2850095"/>
              <a:ext cx="958151" cy="123718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2347" y="2820740"/>
              <a:ext cx="1008512" cy="1295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"/>
          <p:cNvGrpSpPr/>
          <p:nvPr/>
        </p:nvGrpSpPr>
        <p:grpSpPr>
          <a:xfrm>
            <a:off x="6583361" y="4266103"/>
            <a:ext cx="1922596" cy="2150715"/>
            <a:chOff x="5940152" y="3006576"/>
            <a:chExt cx="1008112" cy="1224137"/>
          </a:xfrm>
        </p:grpSpPr>
        <p:sp>
          <p:nvSpPr>
            <p:cNvPr id="95" name="Google Shape;95;p1"/>
            <p:cNvSpPr/>
            <p:nvPr/>
          </p:nvSpPr>
          <p:spPr>
            <a:xfrm>
              <a:off x="6102908" y="3415237"/>
              <a:ext cx="682600" cy="512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p1"/>
            <p:cNvPicPr preferRelativeResize="0"/>
            <p:nvPr/>
          </p:nvPicPr>
          <p:blipFill rotWithShape="1">
            <a:blip r:embed="rId5">
              <a:alphaModFix/>
            </a:blip>
            <a:srcRect l="8684" t="6958" r="3847" b="8025"/>
            <a:stretch/>
          </p:blipFill>
          <p:spPr>
            <a:xfrm>
              <a:off x="5940152" y="3006576"/>
              <a:ext cx="1008112" cy="12241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9872" y="4370016"/>
            <a:ext cx="1567610" cy="185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306481" y="694727"/>
            <a:ext cx="85573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CLC Induction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Teaching to agreed examination boards /specifications.</a:t>
            </a:r>
            <a:endParaRPr/>
          </a:p>
          <a:p>
            <a:pPr marL="469900" lvl="0" indent="-368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Homework, coursework and portfolio completion.</a:t>
            </a:r>
            <a:endParaRPr/>
          </a:p>
          <a:p>
            <a:pPr marL="469900" lvl="0" indent="-469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Monitor, track and set targets for student progress.</a:t>
            </a:r>
            <a:endParaRPr/>
          </a:p>
          <a:p>
            <a:pPr marL="469900" lvl="0" indent="-469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Provide feedback to student and parents via parent consultations and reports (Spring Term).</a:t>
            </a:r>
            <a:endParaRPr/>
          </a:p>
          <a:p>
            <a:pPr marL="469900" lvl="0" indent="-469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Liaise with CLC Coordinator.</a:t>
            </a:r>
            <a:endParaRPr/>
          </a:p>
          <a:p>
            <a:pPr marL="469900" lvl="0" indent="-469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468313" y="404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</a:t>
            </a: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Teachers</a:t>
            </a:r>
            <a:endParaRPr sz="4000" b="1" i="0" u="none" strike="noStrike" cap="none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 descr="Teacher Icon Images – Browse 309,451 Stock Photos, Vectors, and Video |  Adobe Stock"/>
          <p:cNvPicPr preferRelativeResize="0"/>
          <p:nvPr/>
        </p:nvPicPr>
        <p:blipFill rotWithShape="1">
          <a:blip r:embed="rId3">
            <a:alphaModFix/>
          </a:blip>
          <a:srcRect l="8000" t="14300" r="8000" b="12200"/>
          <a:stretch/>
        </p:blipFill>
        <p:spPr>
          <a:xfrm>
            <a:off x="7229736" y="260649"/>
            <a:ext cx="1892782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4294967295"/>
          </p:nvPr>
        </p:nvSpPr>
        <p:spPr>
          <a:xfrm>
            <a:off x="287338" y="1773238"/>
            <a:ext cx="8569325" cy="442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Oversee process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Resolve problems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Communicate with other CLC Coordinators</a:t>
            </a:r>
            <a:endParaRPr/>
          </a:p>
          <a:p>
            <a:pPr marL="469900" lvl="0" indent="-469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Communicate with parents </a:t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457200" y="446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CLC</a:t>
            </a: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Coordinators</a:t>
            </a:r>
            <a:endParaRPr sz="4000" b="1" i="0" u="none" strike="noStrike" cap="none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1" descr="group people communication icon"/>
          <p:cNvPicPr preferRelativeResize="0"/>
          <p:nvPr/>
        </p:nvPicPr>
        <p:blipFill rotWithShape="1">
          <a:blip r:embed="rId3">
            <a:alphaModFix/>
          </a:blip>
          <a:srcRect l="31856" t="15233" r="31857" b="15224"/>
          <a:stretch/>
        </p:blipFill>
        <p:spPr>
          <a:xfrm>
            <a:off x="6921380" y="416123"/>
            <a:ext cx="1634147" cy="208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 l="3561" t="27320" r="50000" b="28400"/>
          <a:stretch/>
        </p:blipFill>
        <p:spPr>
          <a:xfrm>
            <a:off x="7740320" y="922919"/>
            <a:ext cx="1397330" cy="1332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/>
          <p:nvPr/>
        </p:nvSpPr>
        <p:spPr>
          <a:xfrm>
            <a:off x="6350" y="-34925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4294967295"/>
          </p:nvPr>
        </p:nvSpPr>
        <p:spPr>
          <a:xfrm>
            <a:off x="457200" y="17732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Deal with any issues related to Child Protection/Safeguarding.</a:t>
            </a:r>
            <a:endParaRPr dirty="0"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Students have had the opportunity to meet with the designated Teacher in Charge of Child Protection/Safeguarding in their host school.</a:t>
            </a:r>
            <a:endParaRPr dirty="0"/>
          </a:p>
        </p:txBody>
      </p:sp>
      <p:sp>
        <p:nvSpPr>
          <p:cNvPr id="220" name="Google Shape;220;p12"/>
          <p:cNvSpPr/>
          <p:nvPr/>
        </p:nvSpPr>
        <p:spPr>
          <a:xfrm>
            <a:off x="457200" y="446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400"/>
              <a:buFont typeface="Comic Sans MS"/>
              <a:buNone/>
            </a:pP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 </a:t>
            </a: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Protection</a:t>
            </a: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Officers</a:t>
            </a:r>
            <a:endParaRPr sz="4000" b="1" i="0" u="none" strike="noStrike" cap="none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>
            <a:spLocks noGrp="1"/>
          </p:cNvSpPr>
          <p:nvPr>
            <p:ph type="body" idx="4294967295"/>
          </p:nvPr>
        </p:nvSpPr>
        <p:spPr>
          <a:xfrm>
            <a:off x="395288" y="1341438"/>
            <a:ext cx="8353425" cy="525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CLC classes have three timetable sessions:</a:t>
            </a:r>
            <a:endParaRPr/>
          </a:p>
          <a:p>
            <a:pPr marL="358775" lvl="0" indent="-3587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	9.00-11.00, 11.30-12.30 and 1.20-3.25 (ish)</a:t>
            </a:r>
            <a:endParaRPr/>
          </a:p>
          <a:p>
            <a:pPr marL="358775" lvl="0" indent="-358775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58775" lvl="0" indent="-3587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Students make their own way to and from their host school at the start and end of the day</a:t>
            </a:r>
            <a:endParaRPr/>
          </a:p>
          <a:p>
            <a:pPr marL="358775" lvl="0" indent="-358775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58775" lvl="0" indent="-3587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During the school day pupils will taxi/walk between schools.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58775" lvl="0" indent="-3587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No taxis between CGS  and  C Ac.</a:t>
            </a:r>
            <a:endParaRPr/>
          </a:p>
          <a:p>
            <a:pPr marL="358775" lvl="0" indent="-358775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58775" lvl="0" indent="-3587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Taxi shuttle by Mahoods Taxis</a:t>
            </a:r>
            <a:endParaRPr/>
          </a:p>
          <a:p>
            <a:pPr marL="358775" lvl="0" indent="-358775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58775" lvl="0" indent="-3587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All drivers are Access NI approved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292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317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317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317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395288" y="404813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400"/>
              <a:buFont typeface="Comic Sans MS"/>
              <a:buNone/>
            </a:pP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</a:t>
            </a:r>
            <a:endParaRPr sz="4000" b="1" i="0" u="none" strike="noStrike" cap="none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3" descr="Car Taxi Icon Vector Logo Stock Vector (Royalty Free) 1277665348 |  Shutterstock"/>
          <p:cNvPicPr preferRelativeResize="0"/>
          <p:nvPr/>
        </p:nvPicPr>
        <p:blipFill rotWithShape="1">
          <a:blip r:embed="rId3">
            <a:alphaModFix/>
          </a:blip>
          <a:srcRect l="12201" t="13929" r="15108" b="23000"/>
          <a:stretch/>
        </p:blipFill>
        <p:spPr>
          <a:xfrm>
            <a:off x="7261425" y="5098300"/>
            <a:ext cx="1604616" cy="14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l="31099" t="18500" r="31099" b="18500"/>
          <a:stretch/>
        </p:blipFill>
        <p:spPr>
          <a:xfrm>
            <a:off x="8091910" y="3428999"/>
            <a:ext cx="774131" cy="129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 rotWithShape="1">
          <a:blip r:embed="rId5">
            <a:alphaModFix/>
          </a:blip>
          <a:srcRect l="23431" t="23431" r="23431" b="23431"/>
          <a:stretch/>
        </p:blipFill>
        <p:spPr>
          <a:xfrm>
            <a:off x="7833865" y="731701"/>
            <a:ext cx="1186311" cy="118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4"/>
          <p:cNvSpPr txBox="1">
            <a:spLocks noGrp="1"/>
          </p:cNvSpPr>
          <p:nvPr>
            <p:ph type="body" idx="1"/>
          </p:nvPr>
        </p:nvSpPr>
        <p:spPr>
          <a:xfrm>
            <a:off x="390525" y="1296988"/>
            <a:ext cx="8362950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b="1"/>
              <a:t>Session 1:  9am-11am:</a:t>
            </a:r>
            <a:endParaRPr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Make your own way to your host school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Sign in and be </a:t>
            </a:r>
            <a:r>
              <a:rPr lang="en-GB" sz="2800" b="1" u="sng">
                <a:latin typeface="Georgia"/>
                <a:ea typeface="Georgia"/>
                <a:cs typeface="Georgia"/>
                <a:sym typeface="Georgia"/>
              </a:rPr>
              <a:t>IN</a:t>
            </a: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 class for 9am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Class ends at 11am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Sign out of the host school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Make your way to the taxi pick up point for 11.05am or walk back to your home school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Get into the correct taxi with your peers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155834" y="194200"/>
            <a:ext cx="87852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 arrangements in practice</a:t>
            </a:r>
            <a:endParaRPr/>
          </a:p>
        </p:txBody>
      </p:sp>
      <p:pic>
        <p:nvPicPr>
          <p:cNvPr id="238" name="Google Shape;238;p14" descr="Digital clock - Free education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639" y="1993918"/>
            <a:ext cx="1277044" cy="127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Free Vectors | 6 o'cl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4400" y="3587039"/>
            <a:ext cx="1489522" cy="147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Car Taxi Icon Vector Logo Stock Vector (Royalty Free) 1277665348 |  Shutterstock"/>
          <p:cNvPicPr preferRelativeResize="0"/>
          <p:nvPr/>
        </p:nvPicPr>
        <p:blipFill rotWithShape="1">
          <a:blip r:embed="rId5">
            <a:alphaModFix/>
          </a:blip>
          <a:srcRect l="12201" t="13929" r="15108" b="23000"/>
          <a:stretch/>
        </p:blipFill>
        <p:spPr>
          <a:xfrm>
            <a:off x="7702351" y="5480301"/>
            <a:ext cx="1241641" cy="116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 txBox="1">
            <a:spLocks noGrp="1"/>
          </p:cNvSpPr>
          <p:nvPr>
            <p:ph type="title"/>
          </p:nvPr>
        </p:nvSpPr>
        <p:spPr>
          <a:xfrm>
            <a:off x="250825" y="183315"/>
            <a:ext cx="87137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 arrangements in practice</a:t>
            </a:r>
            <a:endParaRPr/>
          </a:p>
        </p:txBody>
      </p:sp>
      <p:sp>
        <p:nvSpPr>
          <p:cNvPr id="247" name="Google Shape;247;p15"/>
          <p:cNvSpPr txBox="1">
            <a:spLocks noGrp="1"/>
          </p:cNvSpPr>
          <p:nvPr>
            <p:ph type="body" idx="1"/>
          </p:nvPr>
        </p:nvSpPr>
        <p:spPr>
          <a:xfrm>
            <a:off x="473968" y="1326315"/>
            <a:ext cx="8507413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b="1"/>
              <a:t>Session 2:  11.30am-12.30pm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Taxi leaves home school at 11.20am sharp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Sign in at host school and be in class for 11.30am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Lesson ends at 12.30pm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Sign out of the host school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Make way to taxi pick up point or walk back</a:t>
            </a:r>
            <a:endParaRPr/>
          </a:p>
          <a:p>
            <a:pPr marL="342900" lvl="0" indent="-2413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Taxi leaves at 12.35pm to return you to </a:t>
            </a:r>
            <a:endParaRPr/>
          </a:p>
          <a:p>
            <a:pPr marL="35560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your home school</a:t>
            </a:r>
            <a:endParaRPr/>
          </a:p>
        </p:txBody>
      </p:sp>
      <p:pic>
        <p:nvPicPr>
          <p:cNvPr id="248" name="Google Shape;248;p15" descr="Signature Icon - 6159 - Dry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111" y="3620663"/>
            <a:ext cx="1215579" cy="1215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 descr="Exit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0127" y="1563619"/>
            <a:ext cx="1135836" cy="113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5" descr="Way-Out Icons - Free SVG &amp; PNG Way-Out Images - Noun Project"/>
          <p:cNvPicPr preferRelativeResize="0"/>
          <p:nvPr/>
        </p:nvPicPr>
        <p:blipFill rotWithShape="1">
          <a:blip r:embed="rId5">
            <a:alphaModFix/>
          </a:blip>
          <a:srcRect l="12174" t="5057" r="8445" b="6706"/>
          <a:stretch/>
        </p:blipFill>
        <p:spPr>
          <a:xfrm>
            <a:off x="7860255" y="5402851"/>
            <a:ext cx="1215579" cy="135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 arrangements in practice</a:t>
            </a:r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b="1"/>
              <a:t>Session 3:  1.20pm-3.25pm(ish)</a:t>
            </a:r>
            <a:endParaRPr/>
          </a:p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Taxi leaves home school at 1.15pm sharp</a:t>
            </a:r>
            <a:endParaRPr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Sign in at host school and be in class for 1.20pm</a:t>
            </a:r>
            <a:endParaRPr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Lessons end at the closing time of your host school</a:t>
            </a:r>
            <a:endParaRPr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Make your own way home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8" name="Google Shape;258;p16" descr="Exit - Free people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9564" y="1844824"/>
            <a:ext cx="1135836" cy="113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 rotWithShape="1">
          <a:blip r:embed="rId4">
            <a:alphaModFix/>
          </a:blip>
          <a:srcRect l="12200" t="20601" r="8000" b="18499"/>
          <a:stretch/>
        </p:blipFill>
        <p:spPr>
          <a:xfrm>
            <a:off x="7020272" y="4509467"/>
            <a:ext cx="1991416" cy="151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body" idx="4294967295"/>
          </p:nvPr>
        </p:nvSpPr>
        <p:spPr>
          <a:xfrm>
            <a:off x="468313" y="2492896"/>
            <a:ext cx="8229600" cy="396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If your </a:t>
            </a:r>
            <a:r>
              <a:rPr lang="en-GB" sz="2600" u="sng">
                <a:latin typeface="Georgia"/>
                <a:ea typeface="Georgia"/>
                <a:cs typeface="Georgia"/>
                <a:sym typeface="Georgia"/>
              </a:rPr>
              <a:t>home school is ‘closed’,</a:t>
            </a:r>
            <a:r>
              <a:rPr lang="en-GB" sz="2600" b="1" u="sng"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marL="0" lvl="0" indent="4508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None/>
            </a:pPr>
            <a:r>
              <a:rPr lang="en-GB" sz="2600" b="1">
                <a:latin typeface="Georgia"/>
                <a:ea typeface="Georgia"/>
                <a:cs typeface="Georgia"/>
                <a:sym typeface="Georgia"/>
              </a:rPr>
              <a:t>BUT YOUR </a:t>
            </a:r>
            <a:r>
              <a:rPr lang="en-GB" sz="2600" b="1" u="sng">
                <a:latin typeface="Georgia"/>
                <a:ea typeface="Georgia"/>
                <a:cs typeface="Georgia"/>
                <a:sym typeface="Georgia"/>
              </a:rPr>
              <a:t>HOST SCHOOL IS OPEN, </a:t>
            </a:r>
            <a:endParaRPr/>
          </a:p>
          <a:p>
            <a:pPr marL="0" lvl="0" indent="4508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None/>
            </a:pPr>
            <a:r>
              <a:rPr lang="en-GB" sz="2600" b="1" u="sng"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you MUST still attend CLC lessons</a:t>
            </a:r>
            <a:r>
              <a:rPr lang="en-GB" sz="2600" b="1"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marL="0" lvl="0" indent="4508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None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(and in school uniform)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•"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Combined schools’ holiday list will be provided by your CLC coordinator and will be available on your school website.</a:t>
            </a:r>
            <a:endParaRPr/>
          </a:p>
          <a:p>
            <a:pPr marL="469900" lvl="0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266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457200" y="404813"/>
            <a:ext cx="8579296" cy="168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</a:t>
            </a: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Holidays…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400"/>
              <a:buFont typeface="Comic Sans MS"/>
              <a:buNone/>
            </a:pP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Exceptional Closures…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400"/>
              <a:buFont typeface="Comic Sans MS"/>
              <a:buNone/>
            </a:pP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Staff Development Days… etc</a:t>
            </a:r>
            <a:endParaRPr sz="4000" b="1" i="0" u="none" strike="noStrike" cap="none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7" descr="Education Training Learning Courses Svg Png Icon Free Download (#461424) -  OnlineWebFonts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918" y="2996952"/>
            <a:ext cx="1386581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/>
          <p:nvPr/>
        </p:nvSpPr>
        <p:spPr>
          <a:xfrm>
            <a:off x="8100392" y="2996952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CLC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4294967295"/>
          </p:nvPr>
        </p:nvSpPr>
        <p:spPr>
          <a:xfrm>
            <a:off x="468313" y="1557338"/>
            <a:ext cx="8229600" cy="447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u="sng">
                <a:latin typeface="Georgia"/>
                <a:ea typeface="Georgia"/>
                <a:cs typeface="Georgia"/>
                <a:sym typeface="Georgia"/>
              </a:rPr>
              <a:t>Please read, sign and return:</a:t>
            </a:r>
            <a:endParaRPr/>
          </a:p>
          <a:p>
            <a:pPr marL="869950" lvl="1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–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Student contract</a:t>
            </a:r>
            <a:endParaRPr/>
          </a:p>
          <a:p>
            <a:pPr marL="869950" lvl="1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–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Student information sheet</a:t>
            </a:r>
            <a:endParaRPr/>
          </a:p>
          <a:p>
            <a:pPr marL="869950" lvl="1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–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Permission to drive to CLC form (when appropriate)</a:t>
            </a:r>
            <a:endParaRPr/>
          </a:p>
          <a:p>
            <a:pPr marL="469900" lvl="0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Please read and keep safe:</a:t>
            </a:r>
            <a:endParaRPr/>
          </a:p>
          <a:p>
            <a:pPr marL="869950" lvl="1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–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CLC induction booklet</a:t>
            </a:r>
            <a:endParaRPr/>
          </a:p>
          <a:p>
            <a:pPr marL="869950" lvl="1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–"/>
            </a:pPr>
            <a:r>
              <a:rPr lang="en-GB" sz="2400">
                <a:latin typeface="Georgia"/>
                <a:ea typeface="Georgia"/>
                <a:cs typeface="Georgia"/>
                <a:sym typeface="Georgia"/>
              </a:rPr>
              <a:t>CLC combined holiday list</a:t>
            </a:r>
            <a:endParaRPr/>
          </a:p>
          <a:p>
            <a:pPr marL="469900" lvl="0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266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457200" y="404813"/>
            <a:ext cx="8229600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 documents</a:t>
            </a:r>
            <a:endParaRPr sz="4000" b="1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8" descr="Contract Symbol Icon PNG Transparent Background, Free Download #19914 -  FreeIcons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1988840"/>
            <a:ext cx="1207021" cy="120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 descr="Home Builders Registration – NHBRC : National Home Builders Registration  Counc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9153" y="4293096"/>
            <a:ext cx="1440160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queries</a:t>
            </a: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395289" y="1417638"/>
            <a:ext cx="7489080" cy="50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/>
              <a:t>Uniform</a:t>
            </a:r>
            <a:r>
              <a:rPr lang="en-GB" sz="2800"/>
              <a:t> – always worn to your host school, with the exception of educational trips/visits (where relevant) or non-uniform days in your home school.</a:t>
            </a:r>
            <a:endParaRPr/>
          </a:p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When in your host school, you follow the </a:t>
            </a:r>
            <a:r>
              <a:rPr lang="en-GB" sz="2800" b="1"/>
              <a:t>rules/expectations </a:t>
            </a:r>
            <a:r>
              <a:rPr lang="en-GB" sz="2800"/>
              <a:t>of that school.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/>
              <a:t>Educational visits </a:t>
            </a:r>
            <a:r>
              <a:rPr lang="en-GB" sz="2800"/>
              <a:t>– please let your home/host school know.</a:t>
            </a:r>
            <a:endParaRPr/>
          </a:p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/>
              <a:t>Driving</a:t>
            </a:r>
            <a:r>
              <a:rPr lang="en-GB" sz="2800"/>
              <a:t> to host school.</a:t>
            </a:r>
            <a:endParaRPr/>
          </a:p>
        </p:txBody>
      </p:sp>
      <p:pic>
        <p:nvPicPr>
          <p:cNvPr id="285" name="Google Shape;285;p19" descr="53,395 Queries Icon Images, Stock Photos &amp; Vectors | Shutterstock"/>
          <p:cNvPicPr preferRelativeResize="0"/>
          <p:nvPr/>
        </p:nvPicPr>
        <p:blipFill rotWithShape="1">
          <a:blip r:embed="rId3">
            <a:alphaModFix/>
          </a:blip>
          <a:srcRect l="23831" t="23001" r="20924" b="28400"/>
          <a:stretch/>
        </p:blipFill>
        <p:spPr>
          <a:xfrm>
            <a:off x="1043608" y="242002"/>
            <a:ext cx="1063681" cy="100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 descr="School Uniform Vector Art, Icons, and Graphics for Free Download"/>
          <p:cNvPicPr preferRelativeResize="0"/>
          <p:nvPr/>
        </p:nvPicPr>
        <p:blipFill rotWithShape="1">
          <a:blip r:embed="rId4">
            <a:alphaModFix/>
          </a:blip>
          <a:srcRect l="4866" t="8719" r="63540" b="4941"/>
          <a:stretch/>
        </p:blipFill>
        <p:spPr>
          <a:xfrm>
            <a:off x="7806757" y="1417638"/>
            <a:ext cx="1305034" cy="160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9" descr="School Unity - California Team Building Field Trips for Christian Schoo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4328" y="4274884"/>
            <a:ext cx="1305034" cy="166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-65314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772547" y="461010"/>
            <a:ext cx="7129463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Noto Sans Symbol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Personnel</a:t>
            </a:r>
            <a:endParaRPr sz="4400" b="0" i="0" u="none" strike="noStrike" cap="none">
              <a:solidFill>
                <a:srgbClr val="800A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631006" y="2167112"/>
            <a:ext cx="1386766" cy="1002995"/>
            <a:chOff x="4144123" y="359257"/>
            <a:chExt cx="1386766" cy="1002995"/>
          </a:xfrm>
        </p:grpSpPr>
        <p:sp>
          <p:nvSpPr>
            <p:cNvPr id="108" name="Google Shape;108;p2"/>
            <p:cNvSpPr/>
            <p:nvPr/>
          </p:nvSpPr>
          <p:spPr>
            <a:xfrm>
              <a:off x="4144123" y="359257"/>
              <a:ext cx="1386766" cy="1002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4144123" y="359257"/>
              <a:ext cx="1386766" cy="1002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</a:pPr>
              <a:endPara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665211" y="3348893"/>
            <a:ext cx="1386766" cy="1002995"/>
            <a:chOff x="4550330" y="1536192"/>
            <a:chExt cx="1386766" cy="1002995"/>
          </a:xfrm>
        </p:grpSpPr>
        <p:sp>
          <p:nvSpPr>
            <p:cNvPr id="111" name="Google Shape;111;p2"/>
            <p:cNvSpPr/>
            <p:nvPr/>
          </p:nvSpPr>
          <p:spPr>
            <a:xfrm>
              <a:off x="4550330" y="1536192"/>
              <a:ext cx="1386766" cy="1002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4550330" y="1536192"/>
              <a:ext cx="1386766" cy="1002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</a:pPr>
              <a:endPara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631006" y="4546178"/>
            <a:ext cx="1386766" cy="1002995"/>
            <a:chOff x="4144123" y="2738323"/>
            <a:chExt cx="1386766" cy="1002995"/>
          </a:xfrm>
        </p:grpSpPr>
        <p:sp>
          <p:nvSpPr>
            <p:cNvPr id="114" name="Google Shape;114;p2"/>
            <p:cNvSpPr/>
            <p:nvPr/>
          </p:nvSpPr>
          <p:spPr>
            <a:xfrm>
              <a:off x="4144123" y="2738323"/>
              <a:ext cx="1386766" cy="1002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4144123" y="2738323"/>
              <a:ext cx="1386766" cy="1002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</a:pPr>
              <a:endPara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95441" y="1699417"/>
            <a:ext cx="3105556" cy="4586946"/>
            <a:chOff x="933293" y="117344"/>
            <a:chExt cx="3105556" cy="4586946"/>
          </a:xfrm>
        </p:grpSpPr>
        <p:sp>
          <p:nvSpPr>
            <p:cNvPr id="117" name="Google Shape;117;p2"/>
            <p:cNvSpPr/>
            <p:nvPr/>
          </p:nvSpPr>
          <p:spPr>
            <a:xfrm>
              <a:off x="1733897" y="523305"/>
              <a:ext cx="2297199" cy="80388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1733897" y="523305"/>
              <a:ext cx="2297199" cy="80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447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Mrs Irvine</a:t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41801" y="117344"/>
              <a:ext cx="1106646" cy="14869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61997" r="-61997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661879" y="2144717"/>
              <a:ext cx="2376970" cy="80388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1661879" y="2144717"/>
              <a:ext cx="2376970" cy="80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447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Mr Maxwell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33293" y="1740338"/>
              <a:ext cx="1117360" cy="147991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21996" r="-21996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633451" y="3743946"/>
              <a:ext cx="2391736" cy="80388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633451" y="3743946"/>
              <a:ext cx="2391736" cy="80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447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Mr Houston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41798" y="3359331"/>
              <a:ext cx="1101142" cy="134495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13997" r="-13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5889012" y="1740923"/>
            <a:ext cx="3197285" cy="4586946"/>
            <a:chOff x="884964" y="117344"/>
            <a:chExt cx="3197285" cy="4586946"/>
          </a:xfrm>
        </p:grpSpPr>
        <p:sp>
          <p:nvSpPr>
            <p:cNvPr id="127" name="Google Shape;127;p2"/>
            <p:cNvSpPr/>
            <p:nvPr/>
          </p:nvSpPr>
          <p:spPr>
            <a:xfrm>
              <a:off x="1557699" y="526327"/>
              <a:ext cx="2524550" cy="80388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1557699" y="526327"/>
              <a:ext cx="2524550" cy="80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447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Mrs McClean</a:t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84964" y="117344"/>
              <a:ext cx="1106646" cy="148693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19998" r="-19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558255" y="2144717"/>
              <a:ext cx="2515135" cy="80388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1558255" y="2144717"/>
              <a:ext cx="2515135" cy="80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447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Mr Martin</a:t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98752" y="1740338"/>
              <a:ext cx="1117360" cy="147991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15999" r="-15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510129" y="3743946"/>
              <a:ext cx="2556165" cy="80388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1510129" y="3743946"/>
              <a:ext cx="2556165" cy="80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447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Mr Dunlop</a:t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00691" y="3359331"/>
              <a:ext cx="1101142" cy="1344959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l="-9999" r="-9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" name="Google Shape;136;p2" descr="Hierarchical Structure Icon Vector Isolated On White Background, Logo  Concept Of Hierarchical Structure Sign On Transparent Background, Filled  Black Symbol Royalty Free SVG, Cliparts, Vectors, And Stock Illustration.  Image 107784566."/>
          <p:cNvPicPr preferRelativeResize="0"/>
          <p:nvPr/>
        </p:nvPicPr>
        <p:blipFill rotWithShape="1">
          <a:blip r:embed="rId9">
            <a:alphaModFix/>
          </a:blip>
          <a:srcRect l="14455" t="6211" r="14279" b="23868"/>
          <a:stretch/>
        </p:blipFill>
        <p:spPr>
          <a:xfrm>
            <a:off x="7436425" y="236688"/>
            <a:ext cx="1273445" cy="124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sp>
        <p:nvSpPr>
          <p:cNvPr id="295" name="Google Shape;295;p20"/>
          <p:cNvSpPr txBox="1">
            <a:spLocks noGrp="1"/>
          </p:cNvSpPr>
          <p:nvPr>
            <p:ph type="title" idx="4294967295"/>
          </p:nvPr>
        </p:nvSpPr>
        <p:spPr>
          <a:xfrm>
            <a:off x="539552" y="26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>
                <a:solidFill>
                  <a:schemeClr val="lt1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4294967295"/>
          </p:nvPr>
        </p:nvSpPr>
        <p:spPr>
          <a:xfrm>
            <a:off x="395288" y="2060575"/>
            <a:ext cx="8229600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AutoNum type="arabicPeriod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Make students and parents aware of the daily running of CLC.</a:t>
            </a:r>
            <a:endParaRPr/>
          </a:p>
          <a:p>
            <a:pPr marL="609600" lvl="0" indent="-508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609600" lvl="0" indent="-508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609600" lvl="0" indent="-609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AutoNum type="arabicPeriod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Assure students and parents that our CLC students’ well-being and academic progress is central to this process.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755650" y="688975"/>
            <a:ext cx="7129463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Noto Sans Symbol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Aims</a:t>
            </a:r>
            <a:endParaRPr sz="4400" b="0" i="0" u="none" strike="noStrike" cap="none">
              <a:solidFill>
                <a:srgbClr val="800A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6" name="Google Shape;146;p3" descr="objective Icon - Free PNG &amp; SVG 4596488 - Noun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0019" y="404664"/>
            <a:ext cx="1218915" cy="121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Induction</a:t>
            </a:r>
            <a:r>
              <a:rPr lang="en-GB" sz="4000" b="1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4800" b="1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1</a:t>
            </a:r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473605" y="1970658"/>
            <a:ext cx="8229600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</a:pP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Pupil Induction (earlier today!)</a:t>
            </a:r>
            <a:endParaRPr/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Visited host school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Opportunity to meet: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–"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Fellow travelling CLC classmates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–"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Subject teachers 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–"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Coordinators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–"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Child Protection Officers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Char char="–"/>
            </a:pPr>
            <a:r>
              <a:rPr lang="en-GB" sz="2600">
                <a:latin typeface="Georgia"/>
                <a:ea typeface="Georgia"/>
                <a:cs typeface="Georgia"/>
                <a:sym typeface="Georgia"/>
              </a:rPr>
              <a:t>Principals </a:t>
            </a:r>
            <a:endParaRPr/>
          </a:p>
        </p:txBody>
      </p:sp>
      <p:pic>
        <p:nvPicPr>
          <p:cNvPr id="154" name="Google Shape;154;p4" descr="Teacher Audience Icon Element Training Seminar Stock Vector (Royalty Free)  1198835902 | Shutterstock"/>
          <p:cNvPicPr preferRelativeResize="0"/>
          <p:nvPr/>
        </p:nvPicPr>
        <p:blipFill rotWithShape="1">
          <a:blip r:embed="rId3">
            <a:alphaModFix/>
          </a:blip>
          <a:srcRect l="29647" t="20301" r="32554" b="28400"/>
          <a:stretch/>
        </p:blipFill>
        <p:spPr>
          <a:xfrm>
            <a:off x="7542063" y="422846"/>
            <a:ext cx="1367081" cy="1998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68313" y="476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Induction Process 2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323850" y="1988840"/>
            <a:ext cx="8229600" cy="431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Induction Presentation</a:t>
            </a:r>
            <a:endParaRPr sz="3200" b="1" i="0" u="none" strike="noStrike" cap="none" baseline="30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Provide details for parents/guardians and students regarding the processes involved in CLC. 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4" name="Google Shape;164;p5" descr="Webinar - Free computer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7" y="1068089"/>
            <a:ext cx="1756669" cy="1756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Induction</a:t>
            </a:r>
            <a:r>
              <a:rPr lang="en-GB" b="1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4800" b="1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3</a:t>
            </a:r>
            <a:endParaRPr sz="4000" b="1">
              <a:solidFill>
                <a:srgbClr val="800A26"/>
              </a:solidFill>
            </a:endParaRPr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68313" y="1953047"/>
            <a:ext cx="8229600" cy="399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b="1" dirty="0"/>
              <a:t>First lesson induction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b="1" dirty="0"/>
              <a:t>Monday 1st </a:t>
            </a:r>
            <a:r>
              <a:rPr lang="en-GB" b="1" dirty="0" err="1"/>
              <a:t>September:CGS</a:t>
            </a:r>
            <a:r>
              <a:rPr lang="en-GB" b="1" dirty="0"/>
              <a:t> and CA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b="1" dirty="0"/>
              <a:t>Tuesday 2nd </a:t>
            </a:r>
            <a:r>
              <a:rPr lang="en-GB" b="1" dirty="0" err="1"/>
              <a:t>September:Ulidia</a:t>
            </a:r>
            <a:r>
              <a:rPr lang="en-GB" b="1" dirty="0"/>
              <a:t> IC</a:t>
            </a:r>
            <a:endParaRPr b="1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First CLC subject class</a:t>
            </a:r>
            <a:endParaRPr dirty="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Ice breaker activity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Kick start the process of getting to know classmates and teacher(s)</a:t>
            </a:r>
            <a:r>
              <a:rPr lang="en-GB" sz="2800" dirty="0"/>
              <a:t>  </a:t>
            </a:r>
            <a:endParaRPr dirty="0"/>
          </a:p>
        </p:txBody>
      </p:sp>
      <p:pic>
        <p:nvPicPr>
          <p:cNvPr id="172" name="Google Shape;172;p6" descr="Energisers and Icebreakers - The Human Sound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2724" y="476673"/>
            <a:ext cx="2088232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Students</a:t>
            </a:r>
            <a:endParaRPr dirty="0"/>
          </a:p>
          <a:p>
            <a:pPr marL="469900" lvl="0" indent="-381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Parents/carers</a:t>
            </a:r>
            <a:endParaRPr dirty="0"/>
          </a:p>
          <a:p>
            <a:pPr marL="469900" lvl="0" indent="-381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Subject Teachers</a:t>
            </a:r>
            <a:endParaRPr dirty="0"/>
          </a:p>
          <a:p>
            <a:pPr marL="469900" lvl="0" indent="-381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CLC Coordinators</a:t>
            </a:r>
            <a:endParaRPr dirty="0"/>
          </a:p>
          <a:p>
            <a:pPr marL="469900" lvl="0" indent="-381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Child Protection/Safeguarding Officers</a:t>
            </a:r>
            <a:endParaRPr dirty="0"/>
          </a:p>
          <a:p>
            <a:pPr marL="469900" lvl="0" indent="-381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Principals</a:t>
            </a:r>
            <a:endParaRPr dirty="0"/>
          </a:p>
          <a:p>
            <a:pPr marL="469900" lvl="0" indent="-381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 dirty="0">
                <a:latin typeface="Georgia"/>
                <a:ea typeface="Georgia"/>
                <a:cs typeface="Georgia"/>
                <a:sym typeface="Georgia"/>
              </a:rPr>
              <a:t>Mr Beattie (external CLC Coordinator)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69900" lvl="0" indent="-469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323850" y="476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 involved in CLC </a:t>
            </a:r>
            <a:endParaRPr/>
          </a:p>
        </p:txBody>
      </p:sp>
      <p:pic>
        <p:nvPicPr>
          <p:cNvPr id="180" name="Google Shape;180;p7" descr="Premium Vector | Development strategic team icon logo design template in  outline style with black and white color"/>
          <p:cNvPicPr preferRelativeResize="0"/>
          <p:nvPr/>
        </p:nvPicPr>
        <p:blipFill rotWithShape="1">
          <a:blip r:embed="rId3">
            <a:alphaModFix/>
          </a:blip>
          <a:srcRect l="19455" t="19551" r="20409" b="35299"/>
          <a:stretch/>
        </p:blipFill>
        <p:spPr>
          <a:xfrm>
            <a:off x="6400384" y="1934650"/>
            <a:ext cx="2369240" cy="16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4294967295"/>
          </p:nvPr>
        </p:nvSpPr>
        <p:spPr>
          <a:xfrm>
            <a:off x="395288" y="1268413"/>
            <a:ext cx="8425184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Adhere to terms of their student contract.</a:t>
            </a:r>
            <a:endParaRPr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Good attendance – greater than 95% is expected.</a:t>
            </a:r>
            <a:endParaRPr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Comply with deadlines and ALWAYS give your best effort.</a:t>
            </a:r>
            <a:endParaRPr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Ask for help no matter what the issue.</a:t>
            </a:r>
            <a:endParaRPr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Arrive for taxis and to all classes in good time.</a:t>
            </a:r>
            <a:endParaRPr/>
          </a:p>
          <a:p>
            <a:pPr marL="469900" lvl="0" indent="-469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</a:t>
            </a:r>
            <a:endParaRPr sz="4800" b="1" i="0" u="none" strike="noStrike" cap="none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8" descr="Contract - Free business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2702" y="260350"/>
            <a:ext cx="1420813" cy="142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body" idx="4294967295"/>
          </p:nvPr>
        </p:nvSpPr>
        <p:spPr>
          <a:xfrm>
            <a:off x="323850" y="1268413"/>
            <a:ext cx="8496300" cy="558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Your role is vital.</a:t>
            </a:r>
            <a:endParaRPr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Please encourage your son/daughter to work hard at their academic studies.</a:t>
            </a:r>
            <a:endParaRPr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‘Attend’ Parent Consultations in your child's host school.</a:t>
            </a:r>
            <a:endParaRPr/>
          </a:p>
          <a:p>
            <a:pPr marL="469900" lvl="0" indent="-368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If issues arise it is essential you communicate with CLC coordinators / Year Teams in your daughter/son’s </a:t>
            </a:r>
            <a:r>
              <a:rPr lang="en-GB" sz="2800" b="1" u="sng">
                <a:latin typeface="Georgia"/>
                <a:ea typeface="Georgia"/>
                <a:cs typeface="Georgia"/>
                <a:sym typeface="Georgia"/>
              </a:rPr>
              <a:t>own</a:t>
            </a:r>
            <a:r>
              <a:rPr lang="en-GB" sz="2800">
                <a:latin typeface="Georgia"/>
                <a:ea typeface="Georgia"/>
                <a:cs typeface="Georgia"/>
                <a:sym typeface="Georgia"/>
              </a:rPr>
              <a:t> school.</a:t>
            </a:r>
            <a:endParaRPr/>
          </a:p>
          <a:p>
            <a:pPr marL="469900" lvl="0" indent="-469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69900" lvl="0" indent="-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468313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A26"/>
              </a:buClr>
              <a:buSzPts val="4800"/>
              <a:buFont typeface="Comic Sans MS"/>
              <a:buNone/>
            </a:pPr>
            <a:r>
              <a:rPr lang="en-GB" sz="48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</a:t>
            </a:r>
            <a:r>
              <a:rPr lang="en-GB" sz="4400" b="1" i="0" u="none" strike="noStrike" cap="none">
                <a:solidFill>
                  <a:srgbClr val="800A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Carers</a:t>
            </a:r>
            <a:endParaRPr sz="4000" b="1" i="0" u="none" strike="noStrike" cap="none">
              <a:solidFill>
                <a:srgbClr val="800A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9" descr="Family,parent,kid,heart,parenting,care,circle,health,education,symbol Icon  Design Vector Royalty Free SVG, Cliparts, Vectors, And Stock Illustration.  Image 113444875."/>
          <p:cNvPicPr preferRelativeResize="0"/>
          <p:nvPr/>
        </p:nvPicPr>
        <p:blipFill rotWithShape="1">
          <a:blip r:embed="rId3">
            <a:alphaModFix/>
          </a:blip>
          <a:srcRect l="15350" t="8000" r="11150" b="8000"/>
          <a:stretch/>
        </p:blipFill>
        <p:spPr>
          <a:xfrm>
            <a:off x="7051319" y="188640"/>
            <a:ext cx="1512168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764</Words>
  <Application>Microsoft Office PowerPoint</Application>
  <PresentationFormat>On-screen Show (4:3)</PresentationFormat>
  <Paragraphs>196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Georgia</vt:lpstr>
      <vt:lpstr>Noto Sans Symbols</vt:lpstr>
      <vt:lpstr>Default Design</vt:lpstr>
      <vt:lpstr>PowerPoint Presentation</vt:lpstr>
      <vt:lpstr>PowerPoint Presentation</vt:lpstr>
      <vt:lpstr>PowerPoint Presentation</vt:lpstr>
      <vt:lpstr>Induction Process 1</vt:lpstr>
      <vt:lpstr>PowerPoint Presentation</vt:lpstr>
      <vt:lpstr>Induction Process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arrangements in practice</vt:lpstr>
      <vt:lpstr>Transport arrangements in practice</vt:lpstr>
      <vt:lpstr>Transport arrangements in practice</vt:lpstr>
      <vt:lpstr>PowerPoint Presentation</vt:lpstr>
      <vt:lpstr>PowerPoint Presentation</vt:lpstr>
      <vt:lpstr>Other queries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jmcclean684</dc:creator>
  <cp:lastModifiedBy>B Dunlop</cp:lastModifiedBy>
  <cp:revision>3</cp:revision>
  <cp:lastPrinted>2025-08-28T14:12:27Z</cp:lastPrinted>
  <dcterms:created xsi:type="dcterms:W3CDTF">2013-09-01T21:31:14Z</dcterms:created>
  <dcterms:modified xsi:type="dcterms:W3CDTF">2025-08-28T14:34:26Z</dcterms:modified>
</cp:coreProperties>
</file>